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51" autoAdjust="0"/>
    <p:restoredTop sz="86333" autoAdjust="0"/>
  </p:normalViewPr>
  <p:slideViewPr>
    <p:cSldViewPr>
      <p:cViewPr varScale="1">
        <p:scale>
          <a:sx n="68" d="100"/>
          <a:sy n="68" d="100"/>
        </p:scale>
        <p:origin x="-1050" y="-90"/>
      </p:cViewPr>
      <p:guideLst>
        <p:guide orient="horz" pos="2160"/>
        <p:guide pos="2880"/>
      </p:guideLst>
    </p:cSldViewPr>
  </p:slideViewPr>
  <p:outlineViewPr>
    <p:cViewPr>
      <p:scale>
        <a:sx n="33" d="100"/>
        <a:sy n="33" d="100"/>
      </p:scale>
      <p:origin x="0" y="2292"/>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B3FDD8A2-57A8-4A4B-AF2F-70EF4FC0B2E8}" type="datetimeFigureOut">
              <a:rPr lang="en-US" smtClean="0"/>
              <a:pPr/>
              <a:t>1/3/2010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F230A87-919D-4F1F-97E4-AD40BEE04CD0}" type="slidenum">
              <a:rPr lang="en-CA" smtClean="0"/>
              <a:pPr/>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3FDD8A2-57A8-4A4B-AF2F-70EF4FC0B2E8}" type="datetimeFigureOut">
              <a:rPr lang="en-US" smtClean="0"/>
              <a:pPr/>
              <a:t>1/3/2010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F230A87-919D-4F1F-97E4-AD40BEE04CD0}"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3FDD8A2-57A8-4A4B-AF2F-70EF4FC0B2E8}" type="datetimeFigureOut">
              <a:rPr lang="en-US" smtClean="0"/>
              <a:pPr/>
              <a:t>1/3/2010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F230A87-919D-4F1F-97E4-AD40BEE04CD0}"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3FDD8A2-57A8-4A4B-AF2F-70EF4FC0B2E8}" type="datetimeFigureOut">
              <a:rPr lang="en-US" smtClean="0"/>
              <a:pPr/>
              <a:t>1/3/2010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F230A87-919D-4F1F-97E4-AD40BEE04CD0}"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FDD8A2-57A8-4A4B-AF2F-70EF4FC0B2E8}" type="datetimeFigureOut">
              <a:rPr lang="en-US" smtClean="0"/>
              <a:pPr/>
              <a:t>1/3/2010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F230A87-919D-4F1F-97E4-AD40BEE04CD0}" type="slidenum">
              <a:rPr lang="en-CA" smtClean="0"/>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B3FDD8A2-57A8-4A4B-AF2F-70EF4FC0B2E8}" type="datetimeFigureOut">
              <a:rPr lang="en-US" smtClean="0"/>
              <a:pPr/>
              <a:t>1/3/2010</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0F230A87-919D-4F1F-97E4-AD40BEE04CD0}"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3FDD8A2-57A8-4A4B-AF2F-70EF4FC0B2E8}" type="datetimeFigureOut">
              <a:rPr lang="en-US" smtClean="0"/>
              <a:pPr/>
              <a:t>1/3/2010</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0F230A87-919D-4F1F-97E4-AD40BEE04CD0}"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B3FDD8A2-57A8-4A4B-AF2F-70EF4FC0B2E8}" type="datetimeFigureOut">
              <a:rPr lang="en-US" smtClean="0"/>
              <a:pPr/>
              <a:t>1/3/2010</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0F230A87-919D-4F1F-97E4-AD40BEE04CD0}"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FDD8A2-57A8-4A4B-AF2F-70EF4FC0B2E8}" type="datetimeFigureOut">
              <a:rPr lang="en-US" smtClean="0"/>
              <a:pPr/>
              <a:t>1/3/2010</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0F230A87-919D-4F1F-97E4-AD40BEE04CD0}"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FDD8A2-57A8-4A4B-AF2F-70EF4FC0B2E8}" type="datetimeFigureOut">
              <a:rPr lang="en-US" smtClean="0"/>
              <a:pPr/>
              <a:t>1/3/2010</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0F230A87-919D-4F1F-97E4-AD40BEE04CD0}" type="slidenum">
              <a:rPr lang="en-CA" smtClean="0"/>
              <a:pPr/>
              <a:t>‹#›</a:t>
            </a:fld>
            <a:endParaRPr lang="en-C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FDD8A2-57A8-4A4B-AF2F-70EF4FC0B2E8}" type="datetimeFigureOut">
              <a:rPr lang="en-US" smtClean="0"/>
              <a:pPr/>
              <a:t>1/3/2010</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0F230A87-919D-4F1F-97E4-AD40BEE04CD0}" type="slidenum">
              <a:rPr lang="en-CA" smtClean="0"/>
              <a:pPr/>
              <a:t>‹#›</a:t>
            </a:fld>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61000" r="-6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FDD8A2-57A8-4A4B-AF2F-70EF4FC0B2E8}" type="datetimeFigureOut">
              <a:rPr lang="en-US" smtClean="0"/>
              <a:pPr/>
              <a:t>1/3/2010</a:t>
            </a:fld>
            <a:endParaRPr lang="en-C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230A87-919D-4F1F-97E4-AD40BEE04CD0}" type="slidenum">
              <a:rPr lang="en-CA" smtClean="0"/>
              <a:pPr/>
              <a:t>‹#›</a:t>
            </a:fld>
            <a:endParaRPr lang="en-C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islamfortoday.com/zhenghe.htm" TargetMode="External"/><Relationship Id="rId2" Type="http://schemas.openxmlformats.org/officeDocument/2006/relationships/hyperlink" Target="http://www.chinaculture.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upload.wikimedia.org/wikipedia/commons/d/dc/Zheng_He's_tomb,_Nanjing.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86050" y="571480"/>
            <a:ext cx="7772400" cy="1470025"/>
          </a:xfrm>
        </p:spPr>
        <p:txBody>
          <a:bodyPr/>
          <a:lstStyle/>
          <a:p>
            <a:r>
              <a:rPr lang="en-CA" dirty="0" smtClean="0">
                <a:solidFill>
                  <a:schemeClr val="bg1"/>
                </a:solidFill>
              </a:rPr>
              <a:t>Zheng He</a:t>
            </a:r>
            <a:endParaRPr lang="en-CA" dirty="0">
              <a:solidFill>
                <a:schemeClr val="bg1"/>
              </a:solidFill>
            </a:endParaRPr>
          </a:p>
        </p:txBody>
      </p:sp>
      <p:sp>
        <p:nvSpPr>
          <p:cNvPr id="3" name="Subtitle 2"/>
          <p:cNvSpPr>
            <a:spLocks noGrp="1"/>
          </p:cNvSpPr>
          <p:nvPr>
            <p:ph type="subTitle" idx="1"/>
          </p:nvPr>
        </p:nvSpPr>
        <p:spPr>
          <a:xfrm>
            <a:off x="3571868" y="1928802"/>
            <a:ext cx="6400800" cy="1752600"/>
          </a:xfrm>
        </p:spPr>
        <p:txBody>
          <a:bodyPr/>
          <a:lstStyle/>
          <a:p>
            <a:r>
              <a:rPr lang="en-CA" dirty="0" smtClean="0">
                <a:solidFill>
                  <a:schemeClr val="bg1"/>
                </a:solidFill>
              </a:rPr>
              <a:t>1371/1375-1433</a:t>
            </a:r>
            <a:r>
              <a:rPr lang="en-CA" dirty="0" smtClean="0"/>
              <a:t> </a:t>
            </a:r>
            <a:endParaRPr lang="en-CA" dirty="0"/>
          </a:p>
        </p:txBody>
      </p:sp>
      <p:sp>
        <p:nvSpPr>
          <p:cNvPr id="4" name="TextBox 3"/>
          <p:cNvSpPr txBox="1"/>
          <p:nvPr/>
        </p:nvSpPr>
        <p:spPr>
          <a:xfrm>
            <a:off x="4857752" y="3429000"/>
            <a:ext cx="3571900" cy="461665"/>
          </a:xfrm>
          <a:prstGeom prst="rect">
            <a:avLst/>
          </a:prstGeom>
          <a:noFill/>
        </p:spPr>
        <p:txBody>
          <a:bodyPr wrap="square" rtlCol="0">
            <a:spAutoFit/>
          </a:bodyPr>
          <a:lstStyle/>
          <a:p>
            <a:pPr algn="ctr"/>
            <a:r>
              <a:rPr lang="en-CA" sz="2400" dirty="0" smtClean="0">
                <a:solidFill>
                  <a:schemeClr val="bg1"/>
                </a:solidFill>
              </a:rPr>
              <a:t>By Zach Wanner</a:t>
            </a:r>
            <a:endParaRPr lang="en-CA" sz="2400" dirty="0">
              <a:solidFill>
                <a:schemeClr val="bg1"/>
              </a:solidFill>
            </a:endParaRPr>
          </a:p>
        </p:txBody>
      </p:sp>
      <p:pic>
        <p:nvPicPr>
          <p:cNvPr id="15362" name="Picture 2" descr="http://www.glogster.com/media/2/4/42/68/4426822.jpg"/>
          <p:cNvPicPr>
            <a:picLocks noChangeAspect="1" noChangeArrowheads="1"/>
          </p:cNvPicPr>
          <p:nvPr/>
        </p:nvPicPr>
        <p:blipFill>
          <a:blip r:embed="rId2" cstate="print"/>
          <a:srcRect/>
          <a:stretch>
            <a:fillRect/>
          </a:stretch>
        </p:blipFill>
        <p:spPr bwMode="auto">
          <a:xfrm>
            <a:off x="714348" y="428604"/>
            <a:ext cx="4334491" cy="600079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chemeClr val="bg1"/>
                </a:solidFill>
              </a:rPr>
              <a:t>Bibliography</a:t>
            </a:r>
            <a:endParaRPr lang="en-CA" dirty="0">
              <a:solidFill>
                <a:schemeClr val="bg1"/>
              </a:solidFill>
            </a:endParaRPr>
          </a:p>
        </p:txBody>
      </p:sp>
      <p:sp>
        <p:nvSpPr>
          <p:cNvPr id="3" name="Content Placeholder 2"/>
          <p:cNvSpPr>
            <a:spLocks noGrp="1"/>
          </p:cNvSpPr>
          <p:nvPr>
            <p:ph idx="1"/>
          </p:nvPr>
        </p:nvSpPr>
        <p:spPr/>
        <p:txBody>
          <a:bodyPr/>
          <a:lstStyle/>
          <a:p>
            <a:pPr>
              <a:buFont typeface="Wingdings" pitchFamily="2" charset="2"/>
              <a:buChar char="Ø"/>
            </a:pPr>
            <a:r>
              <a:rPr lang="en-CA" dirty="0" smtClean="0">
                <a:solidFill>
                  <a:schemeClr val="bg1"/>
                </a:solidFill>
              </a:rPr>
              <a:t> Wikipedia</a:t>
            </a:r>
          </a:p>
          <a:p>
            <a:pPr>
              <a:buFont typeface="Wingdings" pitchFamily="2" charset="2"/>
              <a:buChar char="Ø"/>
            </a:pPr>
            <a:r>
              <a:rPr lang="en-CA" dirty="0" smtClean="0">
                <a:solidFill>
                  <a:schemeClr val="bg1"/>
                </a:solidFill>
              </a:rPr>
              <a:t> Google and Google Images</a:t>
            </a:r>
          </a:p>
          <a:p>
            <a:pPr>
              <a:buFont typeface="Wingdings" pitchFamily="2" charset="2"/>
              <a:buChar char="Ø"/>
            </a:pPr>
            <a:r>
              <a:rPr lang="en-CA" i="1" dirty="0" smtClean="0">
                <a:solidFill>
                  <a:schemeClr val="bg1"/>
                </a:solidFill>
              </a:rPr>
              <a:t> </a:t>
            </a:r>
            <a:r>
              <a:rPr lang="en-CA" dirty="0" smtClean="0">
                <a:solidFill>
                  <a:schemeClr val="bg1"/>
                </a:solidFill>
                <a:hlinkClick r:id="rId2"/>
              </a:rPr>
              <a:t>www.chinaculture.org</a:t>
            </a:r>
            <a:endParaRPr lang="en-CA" dirty="0" smtClean="0">
              <a:solidFill>
                <a:schemeClr val="bg1"/>
              </a:solidFill>
            </a:endParaRPr>
          </a:p>
          <a:p>
            <a:pPr>
              <a:buFont typeface="Wingdings" pitchFamily="2" charset="2"/>
              <a:buChar char="Ø"/>
            </a:pPr>
            <a:r>
              <a:rPr lang="en-CA" smtClean="0">
                <a:solidFill>
                  <a:schemeClr val="bg1"/>
                </a:solidFill>
                <a:hlinkClick r:id="rId3"/>
              </a:rPr>
              <a:t> http://www.islamfortoday.com/zhenghe.htm</a:t>
            </a:r>
            <a:endParaRPr lang="en-CA" smtClean="0">
              <a:solidFill>
                <a:schemeClr val="bg1"/>
              </a:solidFill>
            </a:endParaRPr>
          </a:p>
          <a:p>
            <a:pPr>
              <a:buFont typeface="Wingdings" pitchFamily="2" charset="2"/>
              <a:buChar char="Ø"/>
            </a:pPr>
            <a:endParaRPr lang="en-CA"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4460" y="500042"/>
            <a:ext cx="8229600" cy="1357322"/>
          </a:xfrm>
        </p:spPr>
        <p:txBody>
          <a:bodyPr>
            <a:normAutofit/>
          </a:bodyPr>
          <a:lstStyle/>
          <a:p>
            <a:r>
              <a:rPr lang="en-CA" sz="4800" dirty="0" smtClean="0">
                <a:solidFill>
                  <a:schemeClr val="bg1"/>
                </a:solidFill>
              </a:rPr>
              <a:t>Origin and Travels 1</a:t>
            </a:r>
            <a:endParaRPr lang="en-CA" sz="4800" dirty="0">
              <a:solidFill>
                <a:schemeClr val="bg1"/>
              </a:solidFill>
            </a:endParaRPr>
          </a:p>
        </p:txBody>
      </p:sp>
      <p:pic>
        <p:nvPicPr>
          <p:cNvPr id="4098" name="Picture 2" descr="https://gordon.wiki.ccsd.edu/file/view/untitled4psd2ym.jpg"/>
          <p:cNvPicPr>
            <a:picLocks noChangeAspect="1" noChangeArrowheads="1"/>
          </p:cNvPicPr>
          <p:nvPr/>
        </p:nvPicPr>
        <p:blipFill>
          <a:blip r:embed="rId2" cstate="print"/>
          <a:srcRect/>
          <a:stretch>
            <a:fillRect/>
          </a:stretch>
        </p:blipFill>
        <p:spPr bwMode="auto">
          <a:xfrm>
            <a:off x="1857356" y="2825809"/>
            <a:ext cx="7143800" cy="3960777"/>
          </a:xfrm>
          <a:prstGeom prst="rect">
            <a:avLst/>
          </a:prstGeom>
          <a:noFill/>
        </p:spPr>
      </p:pic>
      <p:pic>
        <p:nvPicPr>
          <p:cNvPr id="4100" name="Picture 4" descr="http://yanxishan.files.wordpress.com/2008/05/ming-dynasty-map1.gif"/>
          <p:cNvPicPr>
            <a:picLocks noChangeAspect="1" noChangeArrowheads="1"/>
          </p:cNvPicPr>
          <p:nvPr/>
        </p:nvPicPr>
        <p:blipFill>
          <a:blip r:embed="rId3" cstate="print"/>
          <a:srcRect/>
          <a:stretch>
            <a:fillRect/>
          </a:stretch>
        </p:blipFill>
        <p:spPr bwMode="auto">
          <a:xfrm>
            <a:off x="5286380" y="71414"/>
            <a:ext cx="3786214" cy="2674517"/>
          </a:xfrm>
          <a:prstGeom prst="rect">
            <a:avLst/>
          </a:prstGeom>
          <a:noFill/>
        </p:spPr>
      </p:pic>
      <p:cxnSp>
        <p:nvCxnSpPr>
          <p:cNvPr id="9" name="Straight Arrow Connector 8"/>
          <p:cNvCxnSpPr/>
          <p:nvPr/>
        </p:nvCxnSpPr>
        <p:spPr>
          <a:xfrm>
            <a:off x="3571868" y="2285992"/>
            <a:ext cx="3643338" cy="71438"/>
          </a:xfrm>
          <a:prstGeom prst="straightConnector1">
            <a:avLst/>
          </a:prstGeom>
          <a:ln>
            <a:solidFill>
              <a:schemeClr val="tx1"/>
            </a:solidFill>
            <a:tailEnd type="arrow"/>
          </a:ln>
          <a:effectLst>
            <a:glow rad="228600">
              <a:schemeClr val="accent1">
                <a:satMod val="175000"/>
                <a:alpha val="40000"/>
              </a:schemeClr>
            </a:glow>
          </a:effectLst>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571472" y="1857364"/>
            <a:ext cx="2714644" cy="646331"/>
          </a:xfrm>
          <a:prstGeom prst="rect">
            <a:avLst/>
          </a:prstGeom>
          <a:noFill/>
        </p:spPr>
        <p:txBody>
          <a:bodyPr wrap="square" rtlCol="0">
            <a:spAutoFit/>
          </a:bodyPr>
          <a:lstStyle/>
          <a:p>
            <a:pPr algn="ctr"/>
            <a:r>
              <a:rPr lang="en-CA" dirty="0" smtClean="0">
                <a:solidFill>
                  <a:schemeClr val="bg1"/>
                </a:solidFill>
              </a:rPr>
              <a:t>Kunyang, birthplace of Zheng he</a:t>
            </a:r>
            <a:endParaRPr lang="en-CA"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chemeClr val="bg1"/>
                </a:solidFill>
              </a:rPr>
              <a:t>Origin and Travels 2</a:t>
            </a:r>
            <a:endParaRPr lang="en-CA" dirty="0">
              <a:solidFill>
                <a:schemeClr val="bg1"/>
              </a:solidFill>
            </a:endParaRPr>
          </a:p>
        </p:txBody>
      </p:sp>
      <p:sp>
        <p:nvSpPr>
          <p:cNvPr id="3" name="Content Placeholder 2"/>
          <p:cNvSpPr>
            <a:spLocks noGrp="1"/>
          </p:cNvSpPr>
          <p:nvPr>
            <p:ph idx="1"/>
          </p:nvPr>
        </p:nvSpPr>
        <p:spPr>
          <a:xfrm>
            <a:off x="142844" y="1357298"/>
            <a:ext cx="8786874" cy="5214974"/>
          </a:xfrm>
        </p:spPr>
        <p:txBody>
          <a:bodyPr>
            <a:normAutofit fontScale="70000" lnSpcReduction="20000"/>
          </a:bodyPr>
          <a:lstStyle/>
          <a:p>
            <a:r>
              <a:rPr lang="en-CA" dirty="0" smtClean="0">
                <a:solidFill>
                  <a:schemeClr val="bg1"/>
                </a:solidFill>
              </a:rPr>
              <a:t>Was born named Ma He in Kunyang, present day Jinning</a:t>
            </a:r>
          </a:p>
          <a:p>
            <a:r>
              <a:rPr lang="en-CA" dirty="0" smtClean="0">
                <a:solidFill>
                  <a:schemeClr val="bg1"/>
                </a:solidFill>
              </a:rPr>
              <a:t>His fleets visited Arabia, East Africa, India, Indonesia</a:t>
            </a:r>
            <a:r>
              <a:rPr lang="en-CA" dirty="0">
                <a:solidFill>
                  <a:schemeClr val="bg1"/>
                </a:solidFill>
              </a:rPr>
              <a:t> </a:t>
            </a:r>
            <a:r>
              <a:rPr lang="en-CA" dirty="0" smtClean="0">
                <a:solidFill>
                  <a:schemeClr val="bg1"/>
                </a:solidFill>
              </a:rPr>
              <a:t>and Thailand (at the time called Siam) </a:t>
            </a:r>
          </a:p>
          <a:p>
            <a:r>
              <a:rPr lang="en-CA" dirty="0" smtClean="0">
                <a:solidFill>
                  <a:schemeClr val="bg1"/>
                </a:solidFill>
              </a:rPr>
              <a:t>He gave and received goods along the way</a:t>
            </a:r>
          </a:p>
          <a:p>
            <a:r>
              <a:rPr lang="en-CA" dirty="0" smtClean="0">
                <a:solidFill>
                  <a:schemeClr val="bg1"/>
                </a:solidFill>
              </a:rPr>
              <a:t> He brought gifts of gold, silver, porcelain and silk</a:t>
            </a:r>
          </a:p>
          <a:p>
            <a:r>
              <a:rPr lang="en-CA" dirty="0" smtClean="0">
                <a:solidFill>
                  <a:schemeClr val="bg1"/>
                </a:solidFill>
              </a:rPr>
              <a:t>In return, China received such exotic gifts as ostriches, zebras, camels ivory, and </a:t>
            </a:r>
            <a:r>
              <a:rPr lang="en-CA" dirty="0" smtClean="0">
                <a:solidFill>
                  <a:schemeClr val="bg1"/>
                </a:solidFill>
              </a:rPr>
              <a:t>giraffes</a:t>
            </a:r>
          </a:p>
          <a:p>
            <a:r>
              <a:rPr lang="en-CA" dirty="0" smtClean="0">
                <a:solidFill>
                  <a:schemeClr val="bg1"/>
                </a:solidFill>
              </a:rPr>
              <a:t>Was said to prefer diplomacy, but any enemy his huge army didn’t scare into hiding he dealt with quickly and efficiently, he was said to “walk like a tiger” in this respect</a:t>
            </a:r>
            <a:endParaRPr lang="en-CA" dirty="0" smtClean="0">
              <a:solidFill>
                <a:schemeClr val="bg1"/>
              </a:solidFill>
            </a:endParaRPr>
          </a:p>
          <a:p>
            <a:r>
              <a:rPr lang="en-CA" dirty="0" smtClean="0">
                <a:solidFill>
                  <a:schemeClr val="bg1"/>
                </a:solidFill>
              </a:rPr>
              <a:t>He dealt with pirates who had long plagued Chinese and southeast Asian waters and trade routes</a:t>
            </a:r>
          </a:p>
          <a:p>
            <a:r>
              <a:rPr lang="en-CA" dirty="0" smtClean="0">
                <a:solidFill>
                  <a:schemeClr val="bg1"/>
                </a:solidFill>
              </a:rPr>
              <a:t>He also fought a ground war against the kingdom of Kotte in Ceylon, and made displays of military force when local officials posed a threat to his fleet in Arabia and East Africa</a:t>
            </a:r>
          </a:p>
          <a:p>
            <a:r>
              <a:rPr lang="en-CA" dirty="0" smtClean="0">
                <a:solidFill>
                  <a:schemeClr val="bg1"/>
                </a:solidFill>
              </a:rPr>
              <a:t>brought envoys from thirty states who traveled to China and paid their respects at the Ming court.</a:t>
            </a:r>
          </a:p>
          <a:p>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chemeClr val="bg1"/>
                </a:solidFill>
              </a:rPr>
              <a:t>Timeline</a:t>
            </a:r>
            <a:endParaRPr lang="en-CA" dirty="0">
              <a:solidFill>
                <a:schemeClr val="bg1"/>
              </a:solidFill>
            </a:endParaRPr>
          </a:p>
        </p:txBody>
      </p:sp>
      <p:sp>
        <p:nvSpPr>
          <p:cNvPr id="3" name="Content Placeholder 2"/>
          <p:cNvSpPr>
            <a:spLocks noGrp="1"/>
          </p:cNvSpPr>
          <p:nvPr>
            <p:ph idx="1"/>
          </p:nvPr>
        </p:nvSpPr>
        <p:spPr>
          <a:xfrm>
            <a:off x="357158" y="1428736"/>
            <a:ext cx="2400288" cy="685792"/>
          </a:xfrm>
        </p:spPr>
        <p:txBody>
          <a:bodyPr>
            <a:normAutofit/>
          </a:bodyPr>
          <a:lstStyle/>
          <a:p>
            <a:pPr algn="ctr">
              <a:buNone/>
            </a:pPr>
            <a:r>
              <a:rPr lang="en-CA" sz="1600" dirty="0" smtClean="0">
                <a:solidFill>
                  <a:schemeClr val="bg1"/>
                </a:solidFill>
              </a:rPr>
              <a:t>1371/1375: </a:t>
            </a:r>
          </a:p>
          <a:p>
            <a:pPr algn="ctr">
              <a:buNone/>
            </a:pPr>
            <a:r>
              <a:rPr lang="en-CA" sz="1600" dirty="0" smtClean="0">
                <a:solidFill>
                  <a:schemeClr val="bg1"/>
                </a:solidFill>
              </a:rPr>
              <a:t>Born as Ma He in Kunyang</a:t>
            </a:r>
            <a:endParaRPr lang="en-CA" sz="1600" dirty="0">
              <a:solidFill>
                <a:schemeClr val="bg1"/>
              </a:solidFill>
            </a:endParaRPr>
          </a:p>
        </p:txBody>
      </p:sp>
      <p:cxnSp>
        <p:nvCxnSpPr>
          <p:cNvPr id="5" name="Straight Arrow Connector 4"/>
          <p:cNvCxnSpPr/>
          <p:nvPr/>
        </p:nvCxnSpPr>
        <p:spPr>
          <a:xfrm>
            <a:off x="2500298" y="1643050"/>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Content Placeholder 2"/>
          <p:cNvSpPr txBox="1">
            <a:spLocks/>
          </p:cNvSpPr>
          <p:nvPr/>
        </p:nvSpPr>
        <p:spPr>
          <a:xfrm>
            <a:off x="3071802" y="1428736"/>
            <a:ext cx="2857520" cy="971544"/>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1600" b="0" i="0" u="none" strike="noStrike" kern="1200" cap="none" spc="0" normalizeH="0" baseline="0" noProof="0" dirty="0" smtClean="0">
                <a:ln>
                  <a:noFill/>
                </a:ln>
                <a:solidFill>
                  <a:schemeClr val="bg1"/>
                </a:solidFill>
                <a:effectLst/>
                <a:uLnTx/>
                <a:uFillTx/>
                <a:latin typeface="+mn-lt"/>
                <a:ea typeface="+mn-ea"/>
                <a:cs typeface="+mn-cs"/>
              </a:rPr>
              <a:t>1382: </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CA" sz="1600" dirty="0" smtClean="0">
                <a:solidFill>
                  <a:schemeClr val="bg1"/>
                </a:solidFill>
              </a:rPr>
              <a:t>Ming armies put down </a:t>
            </a:r>
            <a:r>
              <a:rPr lang="en-CA" sz="1600" dirty="0">
                <a:solidFill>
                  <a:schemeClr val="bg1"/>
                </a:solidFill>
              </a:rPr>
              <a:t>M</a:t>
            </a:r>
            <a:r>
              <a:rPr lang="en-CA" sz="1600" dirty="0" smtClean="0">
                <a:solidFill>
                  <a:schemeClr val="bg1"/>
                </a:solidFill>
              </a:rPr>
              <a:t>ongol rebel Basalawarmi, Ma He is captured and taken back to serve as a eunuch</a:t>
            </a:r>
            <a:endParaRPr kumimoji="0" lang="en-CA" sz="1600" b="0" i="0" u="none" strike="noStrike" kern="1200" cap="none" spc="0" normalizeH="0" baseline="0" noProof="0" dirty="0" smtClean="0">
              <a:ln>
                <a:noFill/>
              </a:ln>
              <a:solidFill>
                <a:schemeClr val="bg1"/>
              </a:solidFill>
              <a:effectLst/>
              <a:uLnTx/>
              <a:uFillTx/>
              <a:latin typeface="+mn-lt"/>
              <a:ea typeface="+mn-ea"/>
              <a:cs typeface="+mn-cs"/>
            </a:endParaRPr>
          </a:p>
        </p:txBody>
      </p:sp>
      <p:cxnSp>
        <p:nvCxnSpPr>
          <p:cNvPr id="6" name="Straight Arrow Connector 5"/>
          <p:cNvCxnSpPr/>
          <p:nvPr/>
        </p:nvCxnSpPr>
        <p:spPr>
          <a:xfrm>
            <a:off x="5929322" y="1857364"/>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Content Placeholder 2"/>
          <p:cNvSpPr txBox="1">
            <a:spLocks/>
          </p:cNvSpPr>
          <p:nvPr/>
        </p:nvSpPr>
        <p:spPr>
          <a:xfrm>
            <a:off x="5957894" y="642918"/>
            <a:ext cx="3186106" cy="928694"/>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CA" sz="1600" dirty="0" smtClean="0">
                <a:solidFill>
                  <a:schemeClr val="bg1"/>
                </a:solidFill>
              </a:rPr>
              <a:t>1403:</a:t>
            </a:r>
            <a:endParaRPr kumimoji="0" lang="en-CA" sz="1600" b="0"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1600" b="0" i="0" u="none" strike="noStrike" kern="1200" cap="none" spc="0" normalizeH="0" baseline="0" noProof="0" dirty="0" smtClean="0">
                <a:ln>
                  <a:noFill/>
                </a:ln>
                <a:solidFill>
                  <a:schemeClr val="bg1"/>
                </a:solidFill>
                <a:effectLst/>
                <a:uLnTx/>
                <a:uFillTx/>
                <a:latin typeface="+mn-lt"/>
                <a:ea typeface="+mn-ea"/>
                <a:cs typeface="+mn-cs"/>
              </a:rPr>
              <a:t>Assists the Yongle Emperor in over</a:t>
            </a:r>
            <a:r>
              <a:rPr lang="en-CA" sz="1600" dirty="0" smtClean="0">
                <a:solidFill>
                  <a:schemeClr val="bg1"/>
                </a:solidFill>
              </a:rPr>
              <a:t>throwing his predecessor after becoming his trusted advisor, and receives the name Zheng He for his meritous service</a:t>
            </a:r>
            <a:r>
              <a:rPr kumimoji="0" lang="en-CA" sz="1600" b="0" i="0" u="none" strike="noStrike" kern="1200" cap="none" spc="0" normalizeH="0" baseline="0" noProof="0" dirty="0" smtClean="0">
                <a:ln>
                  <a:noFill/>
                </a:ln>
                <a:solidFill>
                  <a:schemeClr val="bg1"/>
                </a:solidFill>
                <a:effectLst/>
                <a:uLnTx/>
                <a:uFillTx/>
                <a:latin typeface="+mn-lt"/>
                <a:ea typeface="+mn-ea"/>
                <a:cs typeface="+mn-cs"/>
              </a:rPr>
              <a:t> </a:t>
            </a:r>
            <a:endParaRPr kumimoji="0" lang="en-CA" sz="1600" b="0" i="0" u="none" strike="noStrike" kern="1200" cap="none" spc="0" normalizeH="0" baseline="0" noProof="0" dirty="0">
              <a:ln>
                <a:noFill/>
              </a:ln>
              <a:solidFill>
                <a:schemeClr val="bg1"/>
              </a:solidFill>
              <a:effectLst/>
              <a:uLnTx/>
              <a:uFillTx/>
              <a:latin typeface="+mn-lt"/>
              <a:ea typeface="+mn-ea"/>
              <a:cs typeface="+mn-cs"/>
            </a:endParaRPr>
          </a:p>
        </p:txBody>
      </p:sp>
      <p:cxnSp>
        <p:nvCxnSpPr>
          <p:cNvPr id="11" name="Elbow Connector 10"/>
          <p:cNvCxnSpPr/>
          <p:nvPr/>
        </p:nvCxnSpPr>
        <p:spPr>
          <a:xfrm rot="16200000" flipH="1">
            <a:off x="7536677" y="2678901"/>
            <a:ext cx="428628" cy="214314"/>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Content Placeholder 2"/>
          <p:cNvSpPr txBox="1">
            <a:spLocks/>
          </p:cNvSpPr>
          <p:nvPr/>
        </p:nvSpPr>
        <p:spPr>
          <a:xfrm>
            <a:off x="3571868" y="3000372"/>
            <a:ext cx="2400288" cy="928694"/>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CA" sz="1600" dirty="0" smtClean="0">
                <a:solidFill>
                  <a:schemeClr val="bg1"/>
                </a:solidFill>
              </a:rPr>
              <a:t>1425:</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1600" b="0" i="0" u="none" strike="noStrike" kern="1200" cap="none" spc="0" normalizeH="0" baseline="0" noProof="0" dirty="0" smtClean="0">
                <a:ln>
                  <a:noFill/>
                </a:ln>
                <a:solidFill>
                  <a:schemeClr val="bg1"/>
                </a:solidFill>
                <a:effectLst/>
                <a:uLnTx/>
                <a:uFillTx/>
                <a:latin typeface="+mn-lt"/>
                <a:ea typeface="+mn-ea"/>
                <a:cs typeface="+mn-cs"/>
              </a:rPr>
              <a:t>The </a:t>
            </a:r>
            <a:r>
              <a:rPr lang="en-CA" sz="1600" dirty="0" smtClean="0">
                <a:solidFill>
                  <a:schemeClr val="bg1"/>
                </a:solidFill>
              </a:rPr>
              <a:t>H</a:t>
            </a:r>
            <a:r>
              <a:rPr kumimoji="0" lang="en-CA" sz="1600" b="0" i="0" u="none" strike="noStrike" kern="1200" cap="none" spc="0" normalizeH="0" baseline="0" noProof="0" dirty="0" smtClean="0">
                <a:ln>
                  <a:noFill/>
                </a:ln>
                <a:solidFill>
                  <a:schemeClr val="bg1"/>
                </a:solidFill>
                <a:effectLst/>
                <a:uLnTx/>
                <a:uFillTx/>
                <a:latin typeface="+mn-lt"/>
                <a:ea typeface="+mn-ea"/>
                <a:cs typeface="+mn-cs"/>
              </a:rPr>
              <a:t>ongxi emperor declares Zheng He defender of</a:t>
            </a:r>
            <a:r>
              <a:rPr kumimoji="0" lang="en-CA" sz="1600" b="0" i="0" u="none" strike="noStrike" kern="1200" cap="none" spc="0" normalizeH="0" noProof="0" dirty="0" smtClean="0">
                <a:ln>
                  <a:noFill/>
                </a:ln>
                <a:solidFill>
                  <a:schemeClr val="bg1"/>
                </a:solidFill>
                <a:effectLst/>
                <a:uLnTx/>
                <a:uFillTx/>
                <a:latin typeface="+mn-lt"/>
                <a:ea typeface="+mn-ea"/>
                <a:cs typeface="+mn-cs"/>
              </a:rPr>
              <a:t> </a:t>
            </a:r>
            <a:r>
              <a:rPr lang="en-CA" sz="1600" dirty="0" smtClean="0">
                <a:solidFill>
                  <a:schemeClr val="bg1"/>
                </a:solidFill>
              </a:rPr>
              <a:t>N</a:t>
            </a:r>
            <a:r>
              <a:rPr kumimoji="0" lang="en-CA" sz="1600" b="0" i="0" u="none" strike="noStrike" kern="1200" cap="none" spc="0" normalizeH="0" noProof="0" dirty="0" smtClean="0">
                <a:ln>
                  <a:noFill/>
                </a:ln>
                <a:solidFill>
                  <a:schemeClr val="bg1"/>
                </a:solidFill>
                <a:effectLst/>
                <a:uLnTx/>
                <a:uFillTx/>
                <a:latin typeface="+mn-lt"/>
                <a:ea typeface="+mn-ea"/>
                <a:cs typeface="+mn-cs"/>
              </a:rPr>
              <a:t>anjing</a:t>
            </a:r>
            <a:endParaRPr kumimoji="0" lang="en-CA" sz="1600" b="0" i="0" u="none" strike="noStrike" kern="1200" cap="none" spc="0" normalizeH="0" baseline="0" noProof="0" dirty="0" smtClean="0">
              <a:ln>
                <a:noFill/>
              </a:ln>
              <a:solidFill>
                <a:schemeClr val="bg1"/>
              </a:solidFill>
              <a:effectLst/>
              <a:uLnTx/>
              <a:uFillTx/>
              <a:latin typeface="+mn-lt"/>
              <a:ea typeface="+mn-ea"/>
              <a:cs typeface="+mn-cs"/>
            </a:endParaRPr>
          </a:p>
        </p:txBody>
      </p:sp>
      <p:cxnSp>
        <p:nvCxnSpPr>
          <p:cNvPr id="18" name="Straight Arrow Connector 17"/>
          <p:cNvCxnSpPr/>
          <p:nvPr/>
        </p:nvCxnSpPr>
        <p:spPr>
          <a:xfrm rot="10800000">
            <a:off x="5929322" y="3571876"/>
            <a:ext cx="857256" cy="15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Content Placeholder 2"/>
          <p:cNvSpPr txBox="1">
            <a:spLocks/>
          </p:cNvSpPr>
          <p:nvPr/>
        </p:nvSpPr>
        <p:spPr>
          <a:xfrm>
            <a:off x="214282" y="2928934"/>
            <a:ext cx="2400288" cy="928694"/>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CA" sz="1600" dirty="0" smtClean="0">
                <a:solidFill>
                  <a:schemeClr val="bg1"/>
                </a:solidFill>
              </a:rPr>
              <a:t>1428:</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1600" b="0" i="0" u="none" strike="noStrike" kern="1200" cap="none" spc="0" normalizeH="0" baseline="0" noProof="0" dirty="0" smtClean="0">
                <a:ln>
                  <a:noFill/>
                </a:ln>
                <a:solidFill>
                  <a:schemeClr val="bg1"/>
                </a:solidFill>
                <a:effectLst/>
                <a:uLnTx/>
                <a:uFillTx/>
                <a:latin typeface="+mn-lt"/>
                <a:ea typeface="+mn-ea"/>
                <a:cs typeface="+mn-cs"/>
              </a:rPr>
              <a:t>The Xuande emperor tasks</a:t>
            </a:r>
            <a:r>
              <a:rPr kumimoji="0" lang="en-CA" sz="1600" b="0" i="0" u="none" strike="noStrike" kern="1200" cap="none" spc="0" normalizeH="0" noProof="0" dirty="0" smtClean="0">
                <a:ln>
                  <a:noFill/>
                </a:ln>
                <a:solidFill>
                  <a:schemeClr val="bg1"/>
                </a:solidFill>
                <a:effectLst/>
                <a:uLnTx/>
                <a:uFillTx/>
                <a:latin typeface="+mn-lt"/>
                <a:ea typeface="+mn-ea"/>
                <a:cs typeface="+mn-cs"/>
              </a:rPr>
              <a:t> </a:t>
            </a:r>
            <a:r>
              <a:rPr kumimoji="0" lang="en-CA" sz="1600" b="0" i="0" u="none" strike="noStrike" kern="1200" cap="none" spc="0" normalizeH="0" baseline="0" noProof="0" dirty="0" smtClean="0">
                <a:ln>
                  <a:noFill/>
                </a:ln>
                <a:solidFill>
                  <a:schemeClr val="bg1"/>
                </a:solidFill>
                <a:effectLst/>
                <a:uLnTx/>
                <a:uFillTx/>
                <a:latin typeface="+mn-lt"/>
                <a:ea typeface="+mn-ea"/>
                <a:cs typeface="+mn-cs"/>
              </a:rPr>
              <a:t>Zheng He with finishing</a:t>
            </a:r>
            <a:r>
              <a:rPr kumimoji="0" lang="en-CA" sz="1600" b="0" i="0" u="none" strike="noStrike" kern="1200" cap="none" spc="0" normalizeH="0" noProof="0" dirty="0" smtClean="0">
                <a:ln>
                  <a:noFill/>
                </a:ln>
                <a:solidFill>
                  <a:schemeClr val="bg1"/>
                </a:solidFill>
                <a:effectLst/>
                <a:uLnTx/>
                <a:uFillTx/>
                <a:latin typeface="+mn-lt"/>
                <a:ea typeface="+mn-ea"/>
                <a:cs typeface="+mn-cs"/>
              </a:rPr>
              <a:t> the 9 story </a:t>
            </a:r>
            <a:r>
              <a:rPr lang="en-CA" sz="1600" dirty="0" smtClean="0">
                <a:solidFill>
                  <a:schemeClr val="bg1"/>
                </a:solidFill>
              </a:rPr>
              <a:t>B</a:t>
            </a:r>
            <a:r>
              <a:rPr kumimoji="0" lang="en-CA" sz="1600" b="0" i="0" u="none" strike="noStrike" kern="1200" cap="none" spc="0" normalizeH="0" noProof="0" dirty="0" smtClean="0">
                <a:ln>
                  <a:noFill/>
                </a:ln>
                <a:solidFill>
                  <a:schemeClr val="bg1"/>
                </a:solidFill>
                <a:effectLst/>
                <a:uLnTx/>
                <a:uFillTx/>
                <a:latin typeface="+mn-lt"/>
                <a:ea typeface="+mn-ea"/>
                <a:cs typeface="+mn-cs"/>
              </a:rPr>
              <a:t>uddhist Da Baoen temple in Nanjing</a:t>
            </a:r>
            <a:endParaRPr kumimoji="0" lang="en-CA" sz="1600" b="0" i="0" u="none" strike="noStrike" kern="1200" cap="none" spc="0" normalizeH="0" baseline="0" noProof="0" dirty="0" smtClean="0">
              <a:ln>
                <a:noFill/>
              </a:ln>
              <a:solidFill>
                <a:schemeClr val="bg1"/>
              </a:solidFill>
              <a:effectLst/>
              <a:uLnTx/>
              <a:uFillTx/>
              <a:latin typeface="+mn-lt"/>
              <a:ea typeface="+mn-ea"/>
              <a:cs typeface="+mn-cs"/>
            </a:endParaRPr>
          </a:p>
        </p:txBody>
      </p:sp>
      <p:cxnSp>
        <p:nvCxnSpPr>
          <p:cNvPr id="22" name="Straight Arrow Connector 21"/>
          <p:cNvCxnSpPr/>
          <p:nvPr/>
        </p:nvCxnSpPr>
        <p:spPr>
          <a:xfrm rot="10800000">
            <a:off x="2571736" y="3500438"/>
            <a:ext cx="1143008"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Content Placeholder 2"/>
          <p:cNvSpPr txBox="1">
            <a:spLocks/>
          </p:cNvSpPr>
          <p:nvPr/>
        </p:nvSpPr>
        <p:spPr>
          <a:xfrm>
            <a:off x="1428728" y="5643578"/>
            <a:ext cx="2400288" cy="928694"/>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CA" sz="2000" dirty="0" smtClean="0">
                <a:solidFill>
                  <a:schemeClr val="bg1"/>
                </a:solidFill>
              </a:rPr>
              <a:t>1430-1433:</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2000" b="0" i="0" u="none" strike="noStrike" kern="1200" cap="none" spc="0" normalizeH="0" baseline="0" noProof="0" dirty="0" smtClean="0">
                <a:ln>
                  <a:noFill/>
                </a:ln>
                <a:solidFill>
                  <a:schemeClr val="bg1"/>
                </a:solidFill>
                <a:effectLst/>
                <a:uLnTx/>
                <a:uFillTx/>
                <a:latin typeface="+mn-lt"/>
                <a:ea typeface="+mn-ea"/>
                <a:cs typeface="+mn-cs"/>
              </a:rPr>
              <a:t>Zheng He’s final voyage took</a:t>
            </a:r>
            <a:r>
              <a:rPr kumimoji="0" lang="en-CA" sz="2000" b="0" i="0" u="none" strike="noStrike" kern="1200" cap="none" spc="0" normalizeH="0" noProof="0" dirty="0" smtClean="0">
                <a:ln>
                  <a:noFill/>
                </a:ln>
                <a:solidFill>
                  <a:schemeClr val="bg1"/>
                </a:solidFill>
                <a:effectLst/>
                <a:uLnTx/>
                <a:uFillTx/>
                <a:latin typeface="+mn-lt"/>
                <a:ea typeface="+mn-ea"/>
                <a:cs typeface="+mn-cs"/>
              </a:rPr>
              <a:t> place</a:t>
            </a:r>
            <a:endParaRPr kumimoji="0" lang="en-CA" sz="20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24" name="Content Placeholder 2"/>
          <p:cNvSpPr txBox="1">
            <a:spLocks/>
          </p:cNvSpPr>
          <p:nvPr/>
        </p:nvSpPr>
        <p:spPr>
          <a:xfrm>
            <a:off x="6572264" y="3071810"/>
            <a:ext cx="2571736" cy="2143140"/>
          </a:xfrm>
          <a:prstGeom prst="rect">
            <a:avLst/>
          </a:prstGeom>
        </p:spPr>
        <p:txBody>
          <a:bodyPr vert="horz" lIns="91440" tIns="45720" rIns="91440" bIns="45720" rtlCol="0">
            <a:normAutofit fontScale="47500" lnSpcReduction="20000"/>
          </a:bodyPr>
          <a:lstStyle/>
          <a:p>
            <a:pPr marL="342900" marR="0" lvl="0" indent="-342900" algn="ctr" defTabSz="914400" rtl="0" eaLnBrk="1" fontAlgn="auto" latinLnBrk="0" hangingPunct="1">
              <a:lnSpc>
                <a:spcPct val="100000"/>
              </a:lnSpc>
              <a:spcBef>
                <a:spcPct val="20000"/>
              </a:spcBef>
              <a:spcAft>
                <a:spcPts val="0"/>
              </a:spcAft>
              <a:buClrTx/>
              <a:buSzTx/>
              <a:tabLst/>
              <a:defRPr/>
            </a:pPr>
            <a:r>
              <a:rPr lang="en-CA" sz="3400" dirty="0" smtClean="0">
                <a:solidFill>
                  <a:schemeClr val="bg1"/>
                </a:solidFill>
              </a:rPr>
              <a:t>1405-1422: The majority of Zheng He’s Voyages take place</a:t>
            </a:r>
          </a:p>
          <a:p>
            <a:pPr marL="342900" marR="0" lvl="0" indent="-342900" algn="ctr" defTabSz="914400" rtl="0" eaLnBrk="1" fontAlgn="auto" latinLnBrk="0" hangingPunct="1">
              <a:lnSpc>
                <a:spcPct val="100000"/>
              </a:lnSpc>
              <a:spcBef>
                <a:spcPct val="20000"/>
              </a:spcBef>
              <a:spcAft>
                <a:spcPts val="0"/>
              </a:spcAft>
              <a:buClrTx/>
              <a:buSzTx/>
              <a:buFont typeface="Wingdings" pitchFamily="2" charset="2"/>
              <a:buChar char="Ø"/>
              <a:tabLst/>
              <a:defRPr/>
            </a:pPr>
            <a:r>
              <a:rPr lang="en-CA" sz="3400" dirty="0" smtClean="0">
                <a:solidFill>
                  <a:schemeClr val="bg1"/>
                </a:solidFill>
              </a:rPr>
              <a:t>1405-1407: 1</a:t>
            </a:r>
            <a:r>
              <a:rPr lang="en-CA" sz="3400" baseline="30000" dirty="0" smtClean="0">
                <a:solidFill>
                  <a:schemeClr val="bg1"/>
                </a:solidFill>
              </a:rPr>
              <a:t>st</a:t>
            </a:r>
            <a:r>
              <a:rPr lang="en-CA" sz="3400" dirty="0" smtClean="0">
                <a:solidFill>
                  <a:schemeClr val="bg1"/>
                </a:solidFill>
              </a:rPr>
              <a:t> Voyage</a:t>
            </a:r>
          </a:p>
          <a:p>
            <a:pPr marL="342900" marR="0" lvl="0" indent="-342900" algn="ctr" defTabSz="914400" rtl="0" eaLnBrk="1" fontAlgn="auto" latinLnBrk="0" hangingPunct="1">
              <a:lnSpc>
                <a:spcPct val="100000"/>
              </a:lnSpc>
              <a:spcBef>
                <a:spcPct val="20000"/>
              </a:spcBef>
              <a:spcAft>
                <a:spcPts val="0"/>
              </a:spcAft>
              <a:buClrTx/>
              <a:buSzTx/>
              <a:buFont typeface="Wingdings" pitchFamily="2" charset="2"/>
              <a:buChar char="Ø"/>
              <a:tabLst/>
              <a:defRPr/>
            </a:pPr>
            <a:r>
              <a:rPr lang="en-CA" sz="3400" dirty="0" smtClean="0">
                <a:solidFill>
                  <a:schemeClr val="bg1"/>
                </a:solidFill>
              </a:rPr>
              <a:t>1407-1409: 2</a:t>
            </a:r>
            <a:r>
              <a:rPr lang="en-CA" sz="3400" baseline="30000" dirty="0" smtClean="0">
                <a:solidFill>
                  <a:schemeClr val="bg1"/>
                </a:solidFill>
              </a:rPr>
              <a:t>nd</a:t>
            </a:r>
            <a:r>
              <a:rPr lang="en-CA" sz="3400" dirty="0" smtClean="0">
                <a:solidFill>
                  <a:schemeClr val="bg1"/>
                </a:solidFill>
              </a:rPr>
              <a:t> Voyage</a:t>
            </a:r>
          </a:p>
          <a:p>
            <a:pPr marL="342900" marR="0" lvl="0" indent="-342900" algn="ctr" defTabSz="914400" rtl="0" eaLnBrk="1" fontAlgn="auto" latinLnBrk="0" hangingPunct="1">
              <a:lnSpc>
                <a:spcPct val="100000"/>
              </a:lnSpc>
              <a:spcBef>
                <a:spcPct val="20000"/>
              </a:spcBef>
              <a:spcAft>
                <a:spcPts val="0"/>
              </a:spcAft>
              <a:buClrTx/>
              <a:buSzTx/>
              <a:buFont typeface="Wingdings" pitchFamily="2" charset="2"/>
              <a:buChar char="Ø"/>
              <a:tabLst/>
              <a:defRPr/>
            </a:pPr>
            <a:r>
              <a:rPr lang="en-CA" sz="3400" dirty="0" smtClean="0">
                <a:solidFill>
                  <a:schemeClr val="bg1"/>
                </a:solidFill>
              </a:rPr>
              <a:t>1409-1411: 3</a:t>
            </a:r>
            <a:r>
              <a:rPr lang="en-CA" sz="3400" baseline="30000" dirty="0" smtClean="0">
                <a:solidFill>
                  <a:schemeClr val="bg1"/>
                </a:solidFill>
              </a:rPr>
              <a:t>rd</a:t>
            </a:r>
            <a:r>
              <a:rPr lang="en-CA" sz="3400" dirty="0" smtClean="0">
                <a:solidFill>
                  <a:schemeClr val="bg1"/>
                </a:solidFill>
              </a:rPr>
              <a:t> Voyage</a:t>
            </a:r>
          </a:p>
          <a:p>
            <a:pPr marL="342900" marR="0" lvl="0" indent="-342900" algn="ctr" defTabSz="914400" rtl="0" eaLnBrk="1" fontAlgn="auto" latinLnBrk="0" hangingPunct="1">
              <a:lnSpc>
                <a:spcPct val="100000"/>
              </a:lnSpc>
              <a:spcBef>
                <a:spcPct val="20000"/>
              </a:spcBef>
              <a:spcAft>
                <a:spcPts val="0"/>
              </a:spcAft>
              <a:buClrTx/>
              <a:buSzTx/>
              <a:buFont typeface="Wingdings" pitchFamily="2" charset="2"/>
              <a:buChar char="Ø"/>
              <a:tabLst/>
              <a:defRPr/>
            </a:pPr>
            <a:r>
              <a:rPr lang="en-CA" sz="3400" dirty="0" smtClean="0">
                <a:solidFill>
                  <a:schemeClr val="bg1"/>
                </a:solidFill>
              </a:rPr>
              <a:t>1413-1415: 4</a:t>
            </a:r>
            <a:r>
              <a:rPr lang="en-CA" sz="3400" baseline="30000" dirty="0" smtClean="0">
                <a:solidFill>
                  <a:schemeClr val="bg1"/>
                </a:solidFill>
              </a:rPr>
              <a:t>th</a:t>
            </a:r>
            <a:r>
              <a:rPr lang="en-CA" sz="3400" dirty="0" smtClean="0">
                <a:solidFill>
                  <a:schemeClr val="bg1"/>
                </a:solidFill>
              </a:rPr>
              <a:t> Voyage</a:t>
            </a:r>
          </a:p>
          <a:p>
            <a:pPr marL="342900" marR="0" lvl="0" indent="-342900" algn="ctr" defTabSz="914400" rtl="0" eaLnBrk="1" fontAlgn="auto" latinLnBrk="0" hangingPunct="1">
              <a:lnSpc>
                <a:spcPct val="100000"/>
              </a:lnSpc>
              <a:spcBef>
                <a:spcPct val="20000"/>
              </a:spcBef>
              <a:spcAft>
                <a:spcPts val="0"/>
              </a:spcAft>
              <a:buClrTx/>
              <a:buSzTx/>
              <a:buFont typeface="Wingdings" pitchFamily="2" charset="2"/>
              <a:buChar char="Ø"/>
              <a:tabLst/>
              <a:defRPr/>
            </a:pPr>
            <a:r>
              <a:rPr lang="en-CA" sz="3400" dirty="0" smtClean="0">
                <a:solidFill>
                  <a:schemeClr val="bg1"/>
                </a:solidFill>
              </a:rPr>
              <a:t>1416-1419 5</a:t>
            </a:r>
            <a:r>
              <a:rPr lang="en-CA" sz="3400" baseline="30000" dirty="0" smtClean="0">
                <a:solidFill>
                  <a:schemeClr val="bg1"/>
                </a:solidFill>
              </a:rPr>
              <a:t>th</a:t>
            </a:r>
            <a:r>
              <a:rPr lang="en-CA" sz="3400" dirty="0" smtClean="0">
                <a:solidFill>
                  <a:schemeClr val="bg1"/>
                </a:solidFill>
              </a:rPr>
              <a:t> Voyage</a:t>
            </a:r>
          </a:p>
          <a:p>
            <a:pPr marL="342900" marR="0" lvl="0" indent="-342900" algn="ctr" defTabSz="914400" rtl="0" eaLnBrk="1" fontAlgn="auto" latinLnBrk="0" hangingPunct="1">
              <a:lnSpc>
                <a:spcPct val="100000"/>
              </a:lnSpc>
              <a:spcBef>
                <a:spcPct val="20000"/>
              </a:spcBef>
              <a:spcAft>
                <a:spcPts val="0"/>
              </a:spcAft>
              <a:buClrTx/>
              <a:buSzTx/>
              <a:buFont typeface="Wingdings" pitchFamily="2" charset="2"/>
              <a:buChar char="Ø"/>
              <a:tabLst/>
              <a:defRPr/>
            </a:pPr>
            <a:r>
              <a:rPr lang="en-CA" sz="3400" dirty="0" smtClean="0">
                <a:solidFill>
                  <a:schemeClr val="bg1"/>
                </a:solidFill>
              </a:rPr>
              <a:t>1421-1422</a:t>
            </a:r>
            <a:r>
              <a:rPr lang="en-CA" sz="3400" dirty="0" smtClean="0"/>
              <a:t>: 6</a:t>
            </a:r>
            <a:r>
              <a:rPr lang="en-CA" sz="3400" baseline="30000" dirty="0" smtClean="0"/>
              <a:t>th</a:t>
            </a:r>
            <a:r>
              <a:rPr lang="en-CA" sz="3400" dirty="0" smtClean="0"/>
              <a:t> Voyage</a:t>
            </a:r>
          </a:p>
          <a:p>
            <a:pPr marL="342900" marR="0" lvl="0" indent="-342900" algn="ctr" defTabSz="914400" rtl="0" eaLnBrk="1" fontAlgn="auto" latinLnBrk="0" hangingPunct="1">
              <a:lnSpc>
                <a:spcPct val="100000"/>
              </a:lnSpc>
              <a:spcBef>
                <a:spcPct val="20000"/>
              </a:spcBef>
              <a:spcAft>
                <a:spcPts val="0"/>
              </a:spcAft>
              <a:buClrTx/>
              <a:buSzTx/>
              <a:buFont typeface="Wingdings" pitchFamily="2" charset="2"/>
              <a:buChar char="Ø"/>
              <a:tabLst/>
              <a:defRPr/>
            </a:pPr>
            <a:endParaRPr lang="en-CA" sz="1400" dirty="0" smtClean="0"/>
          </a:p>
          <a:p>
            <a:pPr marL="342900" marR="0" lvl="0" indent="-342900" algn="ctr" defTabSz="914400" rtl="0" eaLnBrk="1" fontAlgn="auto" latinLnBrk="0" hangingPunct="1">
              <a:lnSpc>
                <a:spcPct val="100000"/>
              </a:lnSpc>
              <a:spcBef>
                <a:spcPct val="20000"/>
              </a:spcBef>
              <a:spcAft>
                <a:spcPts val="0"/>
              </a:spcAft>
              <a:buClrTx/>
              <a:buSzTx/>
              <a:buFont typeface="Wingdings" pitchFamily="2" charset="2"/>
              <a:buChar char="Ø"/>
              <a:tabLst/>
              <a:defRPr/>
            </a:pPr>
            <a:endParaRPr lang="en-CA" sz="1400" dirty="0" smtClean="0"/>
          </a:p>
          <a:p>
            <a:pPr marL="342900" marR="0" lvl="0" indent="-342900" algn="ctr" defTabSz="914400" rtl="0" eaLnBrk="1" fontAlgn="auto" latinLnBrk="0" hangingPunct="1">
              <a:lnSpc>
                <a:spcPct val="100000"/>
              </a:lnSpc>
              <a:spcBef>
                <a:spcPct val="20000"/>
              </a:spcBef>
              <a:spcAft>
                <a:spcPts val="0"/>
              </a:spcAft>
              <a:buClrTx/>
              <a:buSzTx/>
              <a:buFont typeface="Wingdings" pitchFamily="2" charset="2"/>
              <a:buChar char="Ø"/>
              <a:tabLst/>
              <a:defRPr/>
            </a:pPr>
            <a:endParaRPr kumimoji="0" lang="en-CA" sz="14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26" name="Elbow Connector 25"/>
          <p:cNvCxnSpPr/>
          <p:nvPr/>
        </p:nvCxnSpPr>
        <p:spPr>
          <a:xfrm rot="16200000" flipH="1">
            <a:off x="1928794" y="4786322"/>
            <a:ext cx="928694" cy="50006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3643306" y="6143644"/>
            <a:ext cx="107157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Content Placeholder 2"/>
          <p:cNvSpPr txBox="1">
            <a:spLocks/>
          </p:cNvSpPr>
          <p:nvPr/>
        </p:nvSpPr>
        <p:spPr>
          <a:xfrm>
            <a:off x="4714876" y="5214950"/>
            <a:ext cx="2400288" cy="928694"/>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CA" sz="2000" dirty="0" smtClean="0">
                <a:solidFill>
                  <a:schemeClr val="bg1"/>
                </a:solidFill>
              </a:rPr>
              <a:t>1433:</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2000" b="0" i="0" u="none" strike="noStrike" kern="1200" cap="none" spc="0" normalizeH="0" baseline="0" noProof="0" dirty="0" smtClean="0">
                <a:ln>
                  <a:noFill/>
                </a:ln>
                <a:solidFill>
                  <a:schemeClr val="bg1"/>
                </a:solidFill>
                <a:effectLst/>
                <a:uLnTx/>
                <a:uFillTx/>
                <a:latin typeface="+mn-lt"/>
                <a:ea typeface="+mn-ea"/>
                <a:cs typeface="+mn-cs"/>
              </a:rPr>
              <a:t>Zheng He dies on</a:t>
            </a:r>
            <a:r>
              <a:rPr kumimoji="0" lang="en-CA" sz="2000" b="0" i="0" u="none" strike="noStrike" kern="1200" cap="none" spc="0" normalizeH="0" noProof="0" dirty="0" smtClean="0">
                <a:ln>
                  <a:noFill/>
                </a:ln>
                <a:solidFill>
                  <a:schemeClr val="bg1"/>
                </a:solidFill>
                <a:effectLst/>
                <a:uLnTx/>
                <a:uFillTx/>
                <a:latin typeface="+mn-lt"/>
                <a:ea typeface="+mn-ea"/>
                <a:cs typeface="+mn-cs"/>
              </a:rPr>
              <a:t> the returning trip</a:t>
            </a:r>
            <a:r>
              <a:rPr kumimoji="0" lang="en-CA" sz="2000" b="0" i="0" u="none" strike="noStrike" kern="1200" cap="none" spc="0" normalizeH="0" baseline="0" noProof="0" dirty="0" smtClean="0">
                <a:ln>
                  <a:noFill/>
                </a:ln>
                <a:solidFill>
                  <a:schemeClr val="bg1"/>
                </a:solidFill>
                <a:effectLst/>
                <a:uLnTx/>
                <a:uFillTx/>
                <a:latin typeface="+mn-lt"/>
                <a:ea typeface="+mn-ea"/>
                <a:cs typeface="+mn-cs"/>
              </a:rPr>
              <a:t> as his fleet</a:t>
            </a:r>
            <a:r>
              <a:rPr kumimoji="0" lang="en-CA" sz="2000" b="0" i="0" u="none" strike="noStrike" kern="1200" cap="none" spc="0" normalizeH="0" noProof="0" dirty="0" smtClean="0">
                <a:ln>
                  <a:noFill/>
                </a:ln>
                <a:solidFill>
                  <a:schemeClr val="bg1"/>
                </a:solidFill>
                <a:effectLst/>
                <a:uLnTx/>
                <a:uFillTx/>
                <a:latin typeface="+mn-lt"/>
                <a:ea typeface="+mn-ea"/>
                <a:cs typeface="+mn-cs"/>
              </a:rPr>
              <a:t> reaches Hormuz</a:t>
            </a:r>
            <a:endParaRPr kumimoji="0" lang="en-CA" sz="20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chemeClr val="bg1"/>
                </a:solidFill>
              </a:rPr>
              <a:t>History</a:t>
            </a:r>
            <a:endParaRPr lang="en-CA" dirty="0">
              <a:solidFill>
                <a:schemeClr val="bg1"/>
              </a:solidFill>
            </a:endParaRPr>
          </a:p>
        </p:txBody>
      </p:sp>
      <p:sp>
        <p:nvSpPr>
          <p:cNvPr id="3" name="Content Placeholder 2"/>
          <p:cNvSpPr>
            <a:spLocks noGrp="1"/>
          </p:cNvSpPr>
          <p:nvPr>
            <p:ph idx="1"/>
          </p:nvPr>
        </p:nvSpPr>
        <p:spPr>
          <a:xfrm>
            <a:off x="214282" y="1214422"/>
            <a:ext cx="8715436" cy="5500726"/>
          </a:xfrm>
        </p:spPr>
        <p:txBody>
          <a:bodyPr>
            <a:normAutofit fontScale="62500" lnSpcReduction="20000"/>
          </a:bodyPr>
          <a:lstStyle/>
          <a:p>
            <a:r>
              <a:rPr lang="en-CA" dirty="0" err="1" smtClean="0">
                <a:solidFill>
                  <a:schemeClr val="bg1"/>
                </a:solidFill>
              </a:rPr>
              <a:t>Zheng</a:t>
            </a:r>
            <a:r>
              <a:rPr lang="en-CA" dirty="0" smtClean="0">
                <a:solidFill>
                  <a:schemeClr val="bg1"/>
                </a:solidFill>
              </a:rPr>
              <a:t> </a:t>
            </a:r>
            <a:r>
              <a:rPr lang="en-CA" dirty="0" smtClean="0">
                <a:solidFill>
                  <a:schemeClr val="bg1"/>
                </a:solidFill>
              </a:rPr>
              <a:t>He lived in was a prosperous time </a:t>
            </a:r>
            <a:r>
              <a:rPr lang="en-CA" dirty="0" smtClean="0">
                <a:solidFill>
                  <a:schemeClr val="bg1"/>
                </a:solidFill>
              </a:rPr>
              <a:t>period for China</a:t>
            </a:r>
          </a:p>
          <a:p>
            <a:r>
              <a:rPr lang="en-CA" dirty="0" smtClean="0">
                <a:solidFill>
                  <a:schemeClr val="bg1"/>
                </a:solidFill>
              </a:rPr>
              <a:t>He was born in the city </a:t>
            </a:r>
            <a:r>
              <a:rPr lang="en-CA" dirty="0" err="1" smtClean="0">
                <a:solidFill>
                  <a:schemeClr val="bg1"/>
                </a:solidFill>
              </a:rPr>
              <a:t>Kunyang</a:t>
            </a:r>
            <a:r>
              <a:rPr lang="en-CA" dirty="0" smtClean="0">
                <a:solidFill>
                  <a:schemeClr val="bg1"/>
                </a:solidFill>
              </a:rPr>
              <a:t> in Southwest China with the name Ma He, in an area under the control of </a:t>
            </a:r>
            <a:r>
              <a:rPr lang="en-CA" dirty="0" err="1" smtClean="0">
                <a:solidFill>
                  <a:schemeClr val="bg1"/>
                </a:solidFill>
              </a:rPr>
              <a:t>Basalawarmi</a:t>
            </a:r>
            <a:endParaRPr lang="en-CA" dirty="0" smtClean="0">
              <a:solidFill>
                <a:schemeClr val="bg1"/>
              </a:solidFill>
            </a:endParaRPr>
          </a:p>
          <a:p>
            <a:r>
              <a:rPr lang="en-CA" dirty="0" smtClean="0">
                <a:solidFill>
                  <a:schemeClr val="bg1"/>
                </a:solidFill>
              </a:rPr>
              <a:t> When Ma He was only 11 years old, A </a:t>
            </a:r>
            <a:r>
              <a:rPr lang="en-CA" dirty="0" err="1" smtClean="0">
                <a:solidFill>
                  <a:schemeClr val="bg1"/>
                </a:solidFill>
              </a:rPr>
              <a:t>ming</a:t>
            </a:r>
            <a:r>
              <a:rPr lang="en-CA" dirty="0" smtClean="0">
                <a:solidFill>
                  <a:schemeClr val="bg1"/>
                </a:solidFill>
              </a:rPr>
              <a:t> army was sent to crush </a:t>
            </a:r>
            <a:r>
              <a:rPr lang="en-CA" dirty="0" err="1" smtClean="0">
                <a:solidFill>
                  <a:schemeClr val="bg1"/>
                </a:solidFill>
              </a:rPr>
              <a:t>Basalawarmi</a:t>
            </a:r>
            <a:r>
              <a:rPr lang="en-CA" dirty="0" smtClean="0">
                <a:solidFill>
                  <a:schemeClr val="bg1"/>
                </a:solidFill>
              </a:rPr>
              <a:t>, as he was a </a:t>
            </a:r>
            <a:r>
              <a:rPr lang="en-CA" dirty="0" err="1" smtClean="0">
                <a:solidFill>
                  <a:schemeClr val="bg1"/>
                </a:solidFill>
              </a:rPr>
              <a:t>mongol</a:t>
            </a:r>
            <a:r>
              <a:rPr lang="en-CA" dirty="0" smtClean="0">
                <a:solidFill>
                  <a:schemeClr val="bg1"/>
                </a:solidFill>
              </a:rPr>
              <a:t> rebel</a:t>
            </a:r>
            <a:endParaRPr lang="en-CA" dirty="0" smtClean="0">
              <a:solidFill>
                <a:schemeClr val="bg1"/>
              </a:solidFill>
            </a:endParaRPr>
          </a:p>
          <a:p>
            <a:r>
              <a:rPr lang="en-CA" dirty="0" smtClean="0">
                <a:solidFill>
                  <a:schemeClr val="bg1"/>
                </a:solidFill>
              </a:rPr>
              <a:t> Ma He was captured by the </a:t>
            </a:r>
            <a:r>
              <a:rPr lang="en-CA" dirty="0" err="1" smtClean="0">
                <a:solidFill>
                  <a:schemeClr val="bg1"/>
                </a:solidFill>
              </a:rPr>
              <a:t>ming</a:t>
            </a:r>
            <a:r>
              <a:rPr lang="en-CA" dirty="0" smtClean="0">
                <a:solidFill>
                  <a:schemeClr val="bg1"/>
                </a:solidFill>
              </a:rPr>
              <a:t> army in this conflict, and brought back to the imperial court where he was made a eunuch, after being castrated as is customary</a:t>
            </a:r>
          </a:p>
          <a:p>
            <a:r>
              <a:rPr lang="en-CA" dirty="0" smtClean="0">
                <a:solidFill>
                  <a:schemeClr val="bg1"/>
                </a:solidFill>
              </a:rPr>
              <a:t>Became a trusted advisor to the </a:t>
            </a:r>
            <a:r>
              <a:rPr lang="en-CA" dirty="0" err="1" smtClean="0">
                <a:solidFill>
                  <a:schemeClr val="bg1"/>
                </a:solidFill>
              </a:rPr>
              <a:t>Yongle</a:t>
            </a:r>
            <a:r>
              <a:rPr lang="en-CA" dirty="0" smtClean="0">
                <a:solidFill>
                  <a:schemeClr val="bg1"/>
                </a:solidFill>
              </a:rPr>
              <a:t> emperor, and helped him overthrow his </a:t>
            </a:r>
            <a:r>
              <a:rPr lang="en-CA" dirty="0" err="1" smtClean="0">
                <a:solidFill>
                  <a:schemeClr val="bg1"/>
                </a:solidFill>
              </a:rPr>
              <a:t>predecssor</a:t>
            </a:r>
            <a:r>
              <a:rPr lang="en-CA" dirty="0" smtClean="0">
                <a:solidFill>
                  <a:schemeClr val="bg1"/>
                </a:solidFill>
              </a:rPr>
              <a:t>, the </a:t>
            </a:r>
            <a:r>
              <a:rPr lang="en-CA" dirty="0" err="1" smtClean="0">
                <a:solidFill>
                  <a:schemeClr val="bg1"/>
                </a:solidFill>
              </a:rPr>
              <a:t>Jianwen</a:t>
            </a:r>
            <a:r>
              <a:rPr lang="en-CA" dirty="0" smtClean="0">
                <a:solidFill>
                  <a:schemeClr val="bg1"/>
                </a:solidFill>
              </a:rPr>
              <a:t> emperor</a:t>
            </a:r>
          </a:p>
          <a:p>
            <a:r>
              <a:rPr lang="en-CA" dirty="0" smtClean="0">
                <a:solidFill>
                  <a:schemeClr val="bg1"/>
                </a:solidFill>
              </a:rPr>
              <a:t>Was renamed </a:t>
            </a:r>
            <a:r>
              <a:rPr lang="en-CA" dirty="0" err="1" smtClean="0">
                <a:solidFill>
                  <a:schemeClr val="bg1"/>
                </a:solidFill>
              </a:rPr>
              <a:t>Zheng</a:t>
            </a:r>
            <a:r>
              <a:rPr lang="en-CA" dirty="0" smtClean="0">
                <a:solidFill>
                  <a:schemeClr val="bg1"/>
                </a:solidFill>
              </a:rPr>
              <a:t> He for his honourable deeds</a:t>
            </a:r>
          </a:p>
          <a:p>
            <a:r>
              <a:rPr lang="en-CA" dirty="0" smtClean="0">
                <a:solidFill>
                  <a:schemeClr val="bg1"/>
                </a:solidFill>
              </a:rPr>
              <a:t>The </a:t>
            </a:r>
            <a:r>
              <a:rPr lang="en-CA" dirty="0" err="1" smtClean="0">
                <a:solidFill>
                  <a:schemeClr val="bg1"/>
                </a:solidFill>
              </a:rPr>
              <a:t>Yongle</a:t>
            </a:r>
            <a:r>
              <a:rPr lang="en-CA" dirty="0" smtClean="0">
                <a:solidFill>
                  <a:schemeClr val="bg1"/>
                </a:solidFill>
              </a:rPr>
              <a:t> emperor made him an admiral in charge of a massive fleet of treasure ships, and he was sent on several voyages that explored much of the seas around China</a:t>
            </a:r>
          </a:p>
          <a:p>
            <a:r>
              <a:rPr lang="en-CA" dirty="0" smtClean="0">
                <a:solidFill>
                  <a:schemeClr val="bg1"/>
                </a:solidFill>
              </a:rPr>
              <a:t>Appointed defender of Nanjing by the next leader, the </a:t>
            </a:r>
            <a:r>
              <a:rPr lang="en-CA" dirty="0" err="1" smtClean="0">
                <a:solidFill>
                  <a:schemeClr val="bg1"/>
                </a:solidFill>
              </a:rPr>
              <a:t>Honxi</a:t>
            </a:r>
            <a:r>
              <a:rPr lang="en-CA" dirty="0" smtClean="0">
                <a:solidFill>
                  <a:schemeClr val="bg1"/>
                </a:solidFill>
              </a:rPr>
              <a:t> emperor</a:t>
            </a:r>
          </a:p>
          <a:p>
            <a:r>
              <a:rPr lang="en-CA" dirty="0" smtClean="0">
                <a:solidFill>
                  <a:schemeClr val="bg1"/>
                </a:solidFill>
              </a:rPr>
              <a:t>The next leader, the </a:t>
            </a:r>
            <a:r>
              <a:rPr lang="en-CA" dirty="0" err="1" smtClean="0">
                <a:solidFill>
                  <a:schemeClr val="bg1"/>
                </a:solidFill>
              </a:rPr>
              <a:t>Xuande</a:t>
            </a:r>
            <a:r>
              <a:rPr lang="en-CA" dirty="0" smtClean="0">
                <a:solidFill>
                  <a:schemeClr val="bg1"/>
                </a:solidFill>
              </a:rPr>
              <a:t> emperor, sent him on one last voyage, in which he died on the return trip</a:t>
            </a:r>
          </a:p>
          <a:p>
            <a:r>
              <a:rPr lang="en-CA" dirty="0" smtClean="0">
                <a:solidFill>
                  <a:schemeClr val="bg1"/>
                </a:solidFill>
              </a:rPr>
              <a:t>He was laid to rest at sea, like a true admiral and a tomb was made in his honour back in Nanjing, along with museums and Statues</a:t>
            </a:r>
            <a:endParaRPr lang="en-CA"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285728"/>
            <a:ext cx="8229600" cy="1143000"/>
          </a:xfrm>
        </p:spPr>
        <p:txBody>
          <a:bodyPr/>
          <a:lstStyle/>
          <a:p>
            <a:r>
              <a:rPr lang="en-CA" dirty="0" smtClean="0">
                <a:solidFill>
                  <a:schemeClr val="bg1"/>
                </a:solidFill>
              </a:rPr>
              <a:t>Impacts</a:t>
            </a:r>
            <a:r>
              <a:rPr lang="en-CA" dirty="0" smtClean="0">
                <a:solidFill>
                  <a:schemeClr val="bg1"/>
                </a:solidFill>
              </a:rPr>
              <a:t> </a:t>
            </a:r>
            <a:r>
              <a:rPr lang="en-CA" dirty="0" smtClean="0"/>
              <a:t>2</a:t>
            </a:r>
            <a:endParaRPr lang="en-CA" dirty="0"/>
          </a:p>
        </p:txBody>
      </p:sp>
      <p:sp>
        <p:nvSpPr>
          <p:cNvPr id="3" name="Content Placeholder 2"/>
          <p:cNvSpPr>
            <a:spLocks noGrp="1"/>
          </p:cNvSpPr>
          <p:nvPr>
            <p:ph idx="1"/>
          </p:nvPr>
        </p:nvSpPr>
        <p:spPr>
          <a:xfrm>
            <a:off x="428596" y="1643050"/>
            <a:ext cx="8229600" cy="4525963"/>
          </a:xfrm>
        </p:spPr>
        <p:txBody>
          <a:bodyPr>
            <a:normAutofit fontScale="92500" lnSpcReduction="20000"/>
          </a:bodyPr>
          <a:lstStyle/>
          <a:p>
            <a:pPr algn="ctr">
              <a:buNone/>
            </a:pPr>
            <a:r>
              <a:rPr lang="en-CA" dirty="0" err="1" smtClean="0">
                <a:solidFill>
                  <a:schemeClr val="bg1"/>
                </a:solidFill>
              </a:rPr>
              <a:t>Zheng</a:t>
            </a:r>
            <a:r>
              <a:rPr lang="en-CA" dirty="0" smtClean="0">
                <a:solidFill>
                  <a:schemeClr val="bg1"/>
                </a:solidFill>
              </a:rPr>
              <a:t> He’s treasure fleets brought many exotic trade goods and influences back to China, and not only revealed the rest of the world to China, but also China to the rest of the world. Some believe he even discovered the </a:t>
            </a:r>
            <a:r>
              <a:rPr lang="en-CA" dirty="0" err="1" smtClean="0">
                <a:solidFill>
                  <a:schemeClr val="bg1"/>
                </a:solidFill>
              </a:rPr>
              <a:t>americas</a:t>
            </a:r>
            <a:r>
              <a:rPr lang="en-CA" dirty="0" smtClean="0">
                <a:solidFill>
                  <a:schemeClr val="bg1"/>
                </a:solidFill>
              </a:rPr>
              <a:t> before the Europeans, but there is not enough solid proof he did so to convince leading scientists, and this is said to be a false claim. Either way, he was a great admiral that opened China to the world, and showcased its power as a nation with his massive fleet of ships, bringing home treasures from abroad.</a:t>
            </a:r>
            <a:endParaRPr lang="en-CA"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lstStyle/>
          <a:p>
            <a:r>
              <a:rPr lang="en-CA" dirty="0" smtClean="0">
                <a:solidFill>
                  <a:schemeClr val="bg1"/>
                </a:solidFill>
              </a:rPr>
              <a:t>Fleet</a:t>
            </a:r>
            <a:endParaRPr lang="en-CA" dirty="0">
              <a:solidFill>
                <a:schemeClr val="bg1"/>
              </a:solidFill>
            </a:endParaRPr>
          </a:p>
        </p:txBody>
      </p:sp>
      <p:sp>
        <p:nvSpPr>
          <p:cNvPr id="3" name="Content Placeholder 2"/>
          <p:cNvSpPr>
            <a:spLocks noGrp="1"/>
          </p:cNvSpPr>
          <p:nvPr>
            <p:ph idx="1"/>
          </p:nvPr>
        </p:nvSpPr>
        <p:spPr>
          <a:xfrm>
            <a:off x="142844" y="1000108"/>
            <a:ext cx="8501122" cy="4525963"/>
          </a:xfrm>
        </p:spPr>
        <p:txBody>
          <a:bodyPr/>
          <a:lstStyle/>
          <a:p>
            <a:pPr>
              <a:buNone/>
            </a:pPr>
            <a:r>
              <a:rPr lang="en-CA" dirty="0" smtClean="0">
                <a:solidFill>
                  <a:schemeClr val="bg1"/>
                </a:solidFill>
              </a:rPr>
              <a:t>Zheng He was said to have the largest fleet in the world in his time. Though it cannot be confirmed, ancient accounts of his ships placed the largest ships in his fleet, the treasure ships, at 126.73m (416 feet) long. These gargantuan vessels were several times bigger then any other ship in the world at the time.</a:t>
            </a:r>
            <a:endParaRPr lang="en-CA" dirty="0">
              <a:solidFill>
                <a:schemeClr val="bg1"/>
              </a:solidFill>
            </a:endParaRPr>
          </a:p>
        </p:txBody>
      </p:sp>
      <p:pic>
        <p:nvPicPr>
          <p:cNvPr id="4" name="Picture 3" descr="ZhengHeShip.jpg"/>
          <p:cNvPicPr>
            <a:picLocks noChangeAspect="1"/>
          </p:cNvPicPr>
          <p:nvPr/>
        </p:nvPicPr>
        <p:blipFill>
          <a:blip r:embed="rId2" cstate="print"/>
          <a:stretch>
            <a:fillRect/>
          </a:stretch>
        </p:blipFill>
        <p:spPr>
          <a:xfrm>
            <a:off x="5455480" y="4429132"/>
            <a:ext cx="3617114" cy="2286016"/>
          </a:xfrm>
          <a:prstGeom prst="rect">
            <a:avLst/>
          </a:prstGeom>
        </p:spPr>
      </p:pic>
      <p:pic>
        <p:nvPicPr>
          <p:cNvPr id="18434" name="Picture 2" descr="http://www.herbkanestudio.com/gallery/_Media/treasure_ship_of_ming_nav-2.jpeg"/>
          <p:cNvPicPr>
            <a:picLocks noChangeAspect="1" noChangeArrowheads="1"/>
          </p:cNvPicPr>
          <p:nvPr/>
        </p:nvPicPr>
        <p:blipFill>
          <a:blip r:embed="rId3" cstate="print"/>
          <a:srcRect/>
          <a:stretch>
            <a:fillRect/>
          </a:stretch>
        </p:blipFill>
        <p:spPr bwMode="auto">
          <a:xfrm>
            <a:off x="1071538" y="4462060"/>
            <a:ext cx="3500462" cy="232452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chemeClr val="bg1"/>
                </a:solidFill>
              </a:rPr>
              <a:t>Status</a:t>
            </a:r>
            <a:endParaRPr lang="en-CA" dirty="0">
              <a:solidFill>
                <a:schemeClr val="bg1"/>
              </a:solidFill>
            </a:endParaRPr>
          </a:p>
        </p:txBody>
      </p:sp>
      <p:sp>
        <p:nvSpPr>
          <p:cNvPr id="3" name="Content Placeholder 2"/>
          <p:cNvSpPr>
            <a:spLocks noGrp="1"/>
          </p:cNvSpPr>
          <p:nvPr>
            <p:ph idx="1"/>
          </p:nvPr>
        </p:nvSpPr>
        <p:spPr>
          <a:xfrm>
            <a:off x="500034" y="1357298"/>
            <a:ext cx="8229600" cy="4525963"/>
          </a:xfrm>
        </p:spPr>
        <p:txBody>
          <a:bodyPr>
            <a:normAutofit/>
          </a:bodyPr>
          <a:lstStyle/>
          <a:p>
            <a:pPr>
              <a:buNone/>
            </a:pPr>
            <a:r>
              <a:rPr lang="en-CA" sz="2400" dirty="0" smtClean="0">
                <a:solidFill>
                  <a:schemeClr val="bg1"/>
                </a:solidFill>
              </a:rPr>
              <a:t>It is interesting to note that </a:t>
            </a:r>
            <a:r>
              <a:rPr lang="en-CA" sz="2400" dirty="0" err="1" smtClean="0">
                <a:solidFill>
                  <a:schemeClr val="bg1"/>
                </a:solidFill>
              </a:rPr>
              <a:t>Zheng</a:t>
            </a:r>
            <a:r>
              <a:rPr lang="en-CA" sz="2400" dirty="0" smtClean="0">
                <a:solidFill>
                  <a:schemeClr val="bg1"/>
                </a:solidFill>
              </a:rPr>
              <a:t> He was not only a eunuch, who should have found it impossible to rise to the rank and greatness he did due to their status, and castration, but he is also Muslim. Muslim was not a major religion in China, and it was usually frowned upon not to follow the Imperial condoned </a:t>
            </a:r>
            <a:r>
              <a:rPr lang="en-CA" sz="2400" dirty="0" err="1" smtClean="0">
                <a:solidFill>
                  <a:schemeClr val="bg1"/>
                </a:solidFill>
              </a:rPr>
              <a:t>religon</a:t>
            </a:r>
            <a:r>
              <a:rPr lang="en-CA" sz="2400" dirty="0" smtClean="0">
                <a:solidFill>
                  <a:schemeClr val="bg1"/>
                </a:solidFill>
              </a:rPr>
              <a:t>, though he never made the pilgrimage to Mecca on record, both his father and Grandfather had done so. He must have been a great man indeed to rise past these differences and become one of the greatest Chinese admirals in history</a:t>
            </a:r>
            <a:endParaRPr lang="en-CA" sz="2400" dirty="0">
              <a:solidFill>
                <a:schemeClr val="bg1"/>
              </a:solidFill>
            </a:endParaRPr>
          </a:p>
        </p:txBody>
      </p:sp>
      <p:pic>
        <p:nvPicPr>
          <p:cNvPr id="1026" name="Picture 2" descr="http://www.smh.com.au/ffximage/2006/12/26/mecca271206_wideweb__470x312,0.jpg"/>
          <p:cNvPicPr>
            <a:picLocks noChangeAspect="1" noChangeArrowheads="1"/>
          </p:cNvPicPr>
          <p:nvPr/>
        </p:nvPicPr>
        <p:blipFill>
          <a:blip r:embed="rId2" cstate="print"/>
          <a:srcRect/>
          <a:stretch>
            <a:fillRect/>
          </a:stretch>
        </p:blipFill>
        <p:spPr bwMode="auto">
          <a:xfrm>
            <a:off x="3286116" y="4714884"/>
            <a:ext cx="2928958" cy="1944329"/>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chemeClr val="bg1"/>
                </a:solidFill>
              </a:rPr>
              <a:t>Tomb</a:t>
            </a:r>
            <a:endParaRPr lang="en-CA" dirty="0">
              <a:solidFill>
                <a:schemeClr val="bg1"/>
              </a:solidFill>
            </a:endParaRPr>
          </a:p>
        </p:txBody>
      </p:sp>
      <p:sp>
        <p:nvSpPr>
          <p:cNvPr id="3" name="Content Placeholder 2"/>
          <p:cNvSpPr>
            <a:spLocks noGrp="1"/>
          </p:cNvSpPr>
          <p:nvPr>
            <p:ph idx="1"/>
          </p:nvPr>
        </p:nvSpPr>
        <p:spPr/>
        <p:txBody>
          <a:bodyPr/>
          <a:lstStyle/>
          <a:p>
            <a:r>
              <a:rPr lang="en-CA" dirty="0" smtClean="0">
                <a:solidFill>
                  <a:schemeClr val="bg1"/>
                </a:solidFill>
              </a:rPr>
              <a:t>Zheng He’s Tomb is situated in Nanjing. It contains his sword and other possessions, but his body was laid to rest at sea, like a true admiral. There are museums showcasing his life, and one named after him to continue his legacy.</a:t>
            </a:r>
            <a:endParaRPr lang="en-CA" dirty="0">
              <a:solidFill>
                <a:schemeClr val="bg1"/>
              </a:solidFill>
            </a:endParaRPr>
          </a:p>
        </p:txBody>
      </p:sp>
      <p:pic>
        <p:nvPicPr>
          <p:cNvPr id="21506" name="Picture 2" descr="File:Zheng He's tomb, Nanjing.jpg">
            <a:hlinkClick r:id="rId2"/>
          </p:cNvPr>
          <p:cNvPicPr>
            <a:picLocks noChangeAspect="1" noChangeArrowheads="1"/>
          </p:cNvPicPr>
          <p:nvPr/>
        </p:nvPicPr>
        <p:blipFill>
          <a:blip r:embed="rId3" cstate="print"/>
          <a:srcRect/>
          <a:stretch>
            <a:fillRect/>
          </a:stretch>
        </p:blipFill>
        <p:spPr bwMode="auto">
          <a:xfrm>
            <a:off x="2786050" y="4143380"/>
            <a:ext cx="3357586" cy="2517139"/>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TotalTime>
  <Words>901</Words>
  <Application>Microsoft Office PowerPoint</Application>
  <PresentationFormat>On-screen Show (4:3)</PresentationFormat>
  <Paragraphs>62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Zheng He</vt:lpstr>
      <vt:lpstr>Origin and Travels 1</vt:lpstr>
      <vt:lpstr>Origin and Travels 2</vt:lpstr>
      <vt:lpstr>Timeline</vt:lpstr>
      <vt:lpstr>History</vt:lpstr>
      <vt:lpstr>Impacts 2</vt:lpstr>
      <vt:lpstr>Fleet</vt:lpstr>
      <vt:lpstr>Status</vt:lpstr>
      <vt:lpstr>Tomb</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Zheng He</dc:title>
  <dc:creator>The Wanners</dc:creator>
  <cp:lastModifiedBy>The Wanners</cp:lastModifiedBy>
  <cp:revision>24</cp:revision>
  <dcterms:created xsi:type="dcterms:W3CDTF">2009-12-31T20:11:51Z</dcterms:created>
  <dcterms:modified xsi:type="dcterms:W3CDTF">2010-01-04T00:49:40Z</dcterms:modified>
</cp:coreProperties>
</file>